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12192000"/>
  <p:notesSz cx="6858000" cy="9144000"/>
  <p:embeddedFontLst>
    <p:embeddedFont>
      <p:font typeface="Lora"/>
      <p:regular r:id="rId19"/>
      <p:bold r:id="rId20"/>
      <p:italic r:id="rId21"/>
      <p:boldItalic r:id="rId22"/>
    </p:embeddedFont>
    <p:embeddedFont>
      <p:font typeface="Quattrocento Sans"/>
      <p:regular r:id="rId23"/>
      <p:bold r:id="rId24"/>
      <p:italic r:id="rId25"/>
      <p:boldItalic r:id="rId26"/>
    </p:embeddedFon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40">
          <p15:clr>
            <a:srgbClr val="A4A3A4"/>
          </p15:clr>
        </p15:guide>
        <p15:guide id="2" orient="horz" pos="144">
          <p15:clr>
            <a:srgbClr val="A4A3A4"/>
          </p15:clr>
        </p15:guide>
        <p15:guide id="3" orient="horz" pos="4104">
          <p15:clr>
            <a:srgbClr val="A4A3A4"/>
          </p15:clr>
        </p15:guide>
        <p15:guide id="4" pos="7440">
          <p15:clr>
            <a:srgbClr val="A4A3A4"/>
          </p15:clr>
        </p15:guide>
        <p15:guide id="5" orient="horz" pos="1512">
          <p15:clr>
            <a:srgbClr val="A4A3A4"/>
          </p15:clr>
        </p15:guide>
        <p15:guide id="6" orient="horz" pos="2376">
          <p15:clr>
            <a:srgbClr val="A4A3A4"/>
          </p15:clr>
        </p15:guide>
        <p15:guide id="7" pos="4824">
          <p15:clr>
            <a:srgbClr val="A4A3A4"/>
          </p15:clr>
        </p15:guide>
        <p15:guide id="8" pos="2016">
          <p15:clr>
            <a:srgbClr val="A4A3A4"/>
          </p15:clr>
        </p15:guide>
        <p15:guide id="9" orient="horz" pos="1680">
          <p15:clr>
            <a:srgbClr val="A4A3A4"/>
          </p15:clr>
        </p15:guide>
        <p15:guide id="10" orient="horz" pos="1008">
          <p15:clr>
            <a:srgbClr val="A4A3A4"/>
          </p15:clr>
        </p15:guide>
        <p15:guide id="11" pos="408">
          <p15:clr>
            <a:srgbClr val="A4A3A4"/>
          </p15:clr>
        </p15:guide>
        <p15:guide id="12" orient="horz" pos="792">
          <p15:clr>
            <a:srgbClr val="A4A3A4"/>
          </p15:clr>
        </p15:guide>
        <p15:guide id="13" orient="horz" pos="2760">
          <p15:clr>
            <a:srgbClr val="A4A3A4"/>
          </p15:clr>
        </p15:guide>
        <p15:guide id="14" orient="horz" pos="3024">
          <p15:clr>
            <a:srgbClr val="A4A3A4"/>
          </p15:clr>
        </p15:guide>
        <p15:guide id="15" pos="3840">
          <p15:clr>
            <a:srgbClr val="A4A3A4"/>
          </p15:clr>
        </p15:guide>
        <p15:guide id="16" orient="horz" pos="22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41E95D-9F5B-4645-B7F8-4D539AA2E56C}">
  <a:tblStyle styleId="{2841E95D-9F5B-4645-B7F8-4D539AA2E5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40"/>
        <p:guide pos="144" orient="horz"/>
        <p:guide pos="4104" orient="horz"/>
        <p:guide pos="7440"/>
        <p:guide pos="1512" orient="horz"/>
        <p:guide pos="2376" orient="horz"/>
        <p:guide pos="4824"/>
        <p:guide pos="2016"/>
        <p:guide pos="1680" orient="horz"/>
        <p:guide pos="1008" orient="horz"/>
        <p:guide pos="408"/>
        <p:guide pos="792" orient="horz"/>
        <p:guide pos="2760" orient="horz"/>
        <p:guide pos="3024" orient="horz"/>
        <p:guide pos="3840"/>
        <p:guide pos="22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ora-bold.fntdata"/><Relationship Id="rId22" Type="http://schemas.openxmlformats.org/officeDocument/2006/relationships/font" Target="fonts/Lora-boldItalic.fntdata"/><Relationship Id="rId21" Type="http://schemas.openxmlformats.org/officeDocument/2006/relationships/font" Target="fonts/Lora-italic.fntdata"/><Relationship Id="rId24" Type="http://schemas.openxmlformats.org/officeDocument/2006/relationships/font" Target="fonts/QuattrocentoSans-bold.fntdata"/><Relationship Id="rId23" Type="http://schemas.openxmlformats.org/officeDocument/2006/relationships/font" Target="fonts/Quattrocento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QuattrocentoSans-boldItalic.fntdata"/><Relationship Id="rId25" Type="http://schemas.openxmlformats.org/officeDocument/2006/relationships/font" Target="fonts/QuattrocentoSans-italic.fntdata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Lora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35f776bbea_1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335f776bbea_1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Finances i Risc Crediticio: En quina mesura els clients amb saldos més baixos estan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en més risc d'incompliment de crèdit, i com hem d'ajustar les nostres polítiques de crèdit per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mitigar aquest risc?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35f776bbea_1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5f776bbea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35f776bbea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35f776bbea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85e363fd5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3585e363fd5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585e363fd5_0_1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921592c0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35921592c0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5921592c0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5f776bbea_1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335f776bbea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Quins són els perfils demogràfics que mostren més propensió 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contractar productes financers?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35f776bbea_1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875e0e0d2_1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35875e0e0d2_1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Quins són els perfils demogràfics que mostren més propensió 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contractar productes financers?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5875e0e0d2_1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85e363fd5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3585e363fd5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Perfil del Client: Quins són els perfils demogràfics que mostren més propensió 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contractar productes financers?</a:t>
            </a:r>
            <a:br>
              <a:rPr lang="es-ES" sz="1100">
                <a:latin typeface="Arial"/>
                <a:ea typeface="Arial"/>
                <a:cs typeface="Arial"/>
                <a:sym typeface="Arial"/>
              </a:rPr>
            </a:br>
            <a:br>
              <a:rPr lang="es-ES" sz="1100">
                <a:latin typeface="Arial"/>
                <a:ea typeface="Arial"/>
                <a:cs typeface="Arial"/>
                <a:sym typeface="Arial"/>
              </a:rPr>
            </a:br>
            <a:r>
              <a:rPr lang="es-ES" sz="1100">
                <a:latin typeface="Arial"/>
                <a:ea typeface="Arial"/>
                <a:cs typeface="Arial"/>
                <a:sym typeface="Arial"/>
              </a:rPr>
              <a:t>Taxa de conversió dels estudiants solters: 75.15%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Taxa de conversió dels jubilats amb estudis superiors: 72.14%)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585e363fd5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35f776bbea_1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335f776bbea_1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335f776bbea_1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598aa54150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3598aa54150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Analistes de Màrqueting i Comunicació: Quina relació hi ha entre el nombre de contactes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realitzats durant aquesta campanya i la taxa d'èxit, i com podem optimitzar la freqüència de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>
                <a:latin typeface="Arial"/>
                <a:ea typeface="Arial"/>
                <a:cs typeface="Arial"/>
                <a:sym typeface="Arial"/>
              </a:rPr>
              <a:t>contacte per maximitzar els resultats de les nostres campanyes de màrqueting?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598aa54150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leyenda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l título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ontenido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 blanco">
  <p:cSld name="1_En blanc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>
            <p:ph idx="2" type="pic"/>
          </p:nvPr>
        </p:nvSpPr>
        <p:spPr>
          <a:xfrm>
            <a:off x="4689139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63" name="Google Shape;63;p9"/>
          <p:cNvSpPr/>
          <p:nvPr>
            <p:ph idx="3" type="pic"/>
          </p:nvPr>
        </p:nvSpPr>
        <p:spPr>
          <a:xfrm>
            <a:off x="1125882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"/>
          <p:cNvSpPr/>
          <p:nvPr>
            <p:ph idx="4" type="pic"/>
          </p:nvPr>
        </p:nvSpPr>
        <p:spPr>
          <a:xfrm>
            <a:off x="8252396" y="2491272"/>
            <a:ext cx="2807036" cy="28046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jpg"/><Relationship Id="rId4" Type="http://schemas.openxmlformats.org/officeDocument/2006/relationships/image" Target="../media/image13.png"/><Relationship Id="rId5" Type="http://schemas.openxmlformats.org/officeDocument/2006/relationships/image" Target="../media/image17.png"/><Relationship Id="rId6" Type="http://schemas.openxmlformats.org/officeDocument/2006/relationships/hyperlink" Target="https://github.com/ITACADEMYprojectes/ProjecteData/tree/main/Equip_9" TargetMode="External"/><Relationship Id="rId7" Type="http://schemas.openxmlformats.org/officeDocument/2006/relationships/hyperlink" Target="https://github.com/users/ITACADEMYprojectes/projects/13/views/2" TargetMode="Externa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hyperlink" Target="https://github.com/users/ITACADEMYprojectes/projects/13/views/2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3.png"/><Relationship Id="rId8" Type="http://schemas.openxmlformats.org/officeDocument/2006/relationships/hyperlink" Target="https://github.com/ITACADEMYprojectes/ProjecteData/tree/main/Equip_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30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9" Type="http://schemas.openxmlformats.org/officeDocument/2006/relationships/image" Target="../media/image27.png"/><Relationship Id="rId5" Type="http://schemas.openxmlformats.org/officeDocument/2006/relationships/image" Target="../media/image23.png"/><Relationship Id="rId6" Type="http://schemas.openxmlformats.org/officeDocument/2006/relationships/image" Target="../media/image28.png"/><Relationship Id="rId7" Type="http://schemas.openxmlformats.org/officeDocument/2006/relationships/image" Target="../media/image14.png"/><Relationship Id="rId8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Relationship Id="rId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a foto en blanco y negro de una ciudad&#10;&#10;Descripción generada automáticamente"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571699" y="3444075"/>
            <a:ext cx="3048600" cy="81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CFCFCF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E9 Bank</a:t>
            </a:r>
            <a:endParaRPr sz="2300"/>
          </a:p>
        </p:txBody>
      </p:sp>
      <p:sp>
        <p:nvSpPr>
          <p:cNvPr id="99" name="Google Shape;99;p14"/>
          <p:cNvSpPr txBox="1"/>
          <p:nvPr/>
        </p:nvSpPr>
        <p:spPr>
          <a:xfrm>
            <a:off x="4571705" y="4299330"/>
            <a:ext cx="3048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1º Desafío</a:t>
            </a:r>
            <a:endParaRPr b="1"/>
          </a:p>
        </p:txBody>
      </p:sp>
      <p:pic>
        <p:nvPicPr>
          <p:cNvPr id="100" name="Google Shape;100;p14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725" y="1911025"/>
            <a:ext cx="1656550" cy="16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4571705" y="4800592"/>
            <a:ext cx="3048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</a:t>
            </a:r>
            <a:r>
              <a:rPr lang="es-ES" sz="1500">
                <a:solidFill>
                  <a:srgbClr val="BABAB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19 mayo 2025 -</a:t>
            </a:r>
            <a:endParaRPr sz="900">
              <a:solidFill>
                <a:srgbClr val="BABAB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FINANZAS Y RIESGO CREDITICIO</a:t>
            </a:r>
            <a:endParaRPr/>
          </a:p>
        </p:txBody>
      </p:sp>
      <p:sp>
        <p:nvSpPr>
          <p:cNvPr id="289" name="Google Shape;289;p23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1811000" y="6481175"/>
            <a:ext cx="37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r>
            <a:endParaRPr/>
          </a:p>
        </p:txBody>
      </p:sp>
      <p:sp>
        <p:nvSpPr>
          <p:cNvPr id="291" name="Google Shape;291;p23"/>
          <p:cNvSpPr/>
          <p:nvPr/>
        </p:nvSpPr>
        <p:spPr>
          <a:xfrm>
            <a:off x="6938" y="358798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92" name="Google Shape;2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5" y="358800"/>
            <a:ext cx="470350" cy="47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3" title="tasa_incumplimiento_decile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00" y="1081150"/>
            <a:ext cx="8781850" cy="452177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3"/>
          <p:cNvSpPr txBox="1"/>
          <p:nvPr/>
        </p:nvSpPr>
        <p:spPr>
          <a:xfrm>
            <a:off x="76200" y="5641200"/>
            <a:ext cx="9362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➢"/>
            </a:pPr>
            <a:r>
              <a:rPr b="1"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Los clientes que incumplen el crédito tienen un saldo medio anual más bajo</a:t>
            </a: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Es una diferencia estadísticamente significativa.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➢"/>
            </a:pPr>
            <a:r>
              <a:rPr lang="es-E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70% de los clientes tienen un nivel de riesgo bajo, mientras que el 7% suponen un riesgo alto.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5" name="Google Shape;295;p23"/>
          <p:cNvSpPr txBox="1"/>
          <p:nvPr/>
        </p:nvSpPr>
        <p:spPr>
          <a:xfrm>
            <a:off x="9258725" y="2209002"/>
            <a:ext cx="2820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035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9258725" y="4394038"/>
            <a:ext cx="28209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3035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97" name="Google Shape;297;p23"/>
          <p:cNvGraphicFramePr/>
          <p:nvPr/>
        </p:nvGraphicFramePr>
        <p:xfrm>
          <a:off x="9157500" y="135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{2841E95D-9F5B-4645-B7F8-4D539AA2E56C}</a:tableStyleId>
              </a:tblPr>
              <a:tblGrid>
                <a:gridCol w="1326750"/>
                <a:gridCol w="1326750"/>
              </a:tblGrid>
              <a:tr h="2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Nivel de riesgo</a:t>
                      </a:r>
                      <a:endParaRPr b="1"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solidFill>
                      <a:srgbClr val="61C1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% Clientes</a:t>
                      </a:r>
                      <a:endParaRPr b="1"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solidFill>
                      <a:srgbClr val="61C1C9"/>
                    </a:solidFill>
                  </a:tcPr>
                </a:tc>
              </a:tr>
              <a:tr h="2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Alto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  <a:tr h="2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Moderado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  <a:tr h="2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Bajo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2363D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70</a:t>
                      </a:r>
                      <a:endParaRPr sz="1200">
                        <a:solidFill>
                          <a:srgbClr val="32363D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8" name="Google Shape;298;p23"/>
          <p:cNvGraphicFramePr/>
          <p:nvPr/>
        </p:nvGraphicFramePr>
        <p:xfrm>
          <a:off x="8940750" y="284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{2841E95D-9F5B-4645-B7F8-4D539AA2E56C}</a:tableStyleId>
              </a:tblPr>
              <a:tblGrid>
                <a:gridCol w="3244200"/>
              </a:tblGrid>
              <a:tr h="53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1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Test de Hipótesis</a:t>
                      </a:r>
                      <a:endParaRPr b="1"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Mann Whitney U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56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 u="sng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Comparativa:</a:t>
                      </a:r>
                      <a:endParaRPr sz="1300" u="sng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clientes que incumplen vs. clientes que cumplen</a:t>
                      </a:r>
                      <a:endParaRPr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 u="sng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Hipótesis:</a:t>
                      </a:r>
                      <a:endParaRPr sz="1300" u="sng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H</a:t>
                      </a:r>
                      <a:r>
                        <a:rPr baseline="-25000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0</a:t>
                      </a: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→ Sin diferencia en distribución</a:t>
                      </a:r>
                      <a:endParaRPr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H</a:t>
                      </a:r>
                      <a:r>
                        <a:rPr baseline="-25000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</a:t>
                      </a: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→ Distribuciones muy diferentes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 u="sng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Resultados:</a:t>
                      </a:r>
                      <a:endParaRPr sz="1300" u="sng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Estadístico U = 276024.5</a:t>
                      </a:r>
                      <a:endParaRPr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Valor p = 6.23e-55 </a:t>
                      </a:r>
                      <a:endParaRPr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 &lt;&lt;&lt;  α = 0.05</a:t>
                      </a:r>
                      <a:endParaRPr sz="1300">
                        <a:solidFill>
                          <a:srgbClr val="30353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Se rechaza H</a:t>
                      </a:r>
                      <a:r>
                        <a:rPr b="1" baseline="-25000" lang="es-ES" sz="1300">
                          <a:solidFill>
                            <a:srgbClr val="30353F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4"/>
          <p:cNvSpPr/>
          <p:nvPr/>
        </p:nvSpPr>
        <p:spPr>
          <a:xfrm rot="2700000">
            <a:off x="11788943" y="6333474"/>
            <a:ext cx="527486" cy="603188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5" name="Google Shape;305;p24"/>
          <p:cNvSpPr txBox="1"/>
          <p:nvPr/>
        </p:nvSpPr>
        <p:spPr>
          <a:xfrm>
            <a:off x="11832403" y="6481175"/>
            <a:ext cx="44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/>
          </a:p>
        </p:txBody>
      </p:sp>
      <p:cxnSp>
        <p:nvCxnSpPr>
          <p:cNvPr id="306" name="Google Shape;306;p24"/>
          <p:cNvCxnSpPr/>
          <p:nvPr/>
        </p:nvCxnSpPr>
        <p:spPr>
          <a:xfrm>
            <a:off x="685686" y="2036029"/>
            <a:ext cx="1463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307" name="Google Shape;307;p24"/>
          <p:cNvGraphicFramePr/>
          <p:nvPr/>
        </p:nvGraphicFramePr>
        <p:xfrm>
          <a:off x="138663" y="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{2841E95D-9F5B-4645-B7F8-4D539AA2E56C}</a:tableStyleId>
              </a:tblPr>
              <a:tblGrid>
                <a:gridCol w="1591900"/>
                <a:gridCol w="4184600"/>
                <a:gridCol w="6138175"/>
              </a:tblGrid>
              <a:tr h="59575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3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PROPUESTAS</a:t>
                      </a:r>
                      <a:endParaRPr b="1" sz="15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54000" marB="54000" marR="91425" marL="91425">
                    <a:solidFill>
                      <a:srgbClr val="4FD0DB"/>
                    </a:solidFill>
                  </a:tcPr>
                </a:tc>
                <a:tc hMerge="1"/>
                <a:tc hMerge="1"/>
              </a:tr>
              <a:tr h="31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Departamento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4FD0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Resultados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4FD0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Propuestas de Negocio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4FD0DB"/>
                    </a:solidFill>
                  </a:tcPr>
                </a:tc>
              </a:tr>
              <a:tr h="1760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Perfil de Cliente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Los</a:t>
                      </a: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perfiles con mejor conversión son: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Emprendedores divorciados con nivel de estudios desconocidos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Gestores solteros con estudios primarios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Estudiantes casados con nivel de estudios desconocidos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Parados divorciados con nivel de estudios desconocidos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Estudiantes solteros con nivel de estudios secundarios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Dada la pequeña muestra de los 4 primeros, recomendamos: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Centrar al equipo en llamar a estudiantes solteros especialmente </a:t>
                      </a: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universitarios. </a:t>
                      </a: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Seguido de jubilados con estudios terciarios.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F2229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Averiguar si hay más perfiles como los 4 primeros en la base de datos de potenciales clientes. Y si los hay, hacer una exploración para </a:t>
                      </a: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aumentar</a:t>
                      </a:r>
                      <a:r>
                        <a:rPr lang="es-ES" sz="1200">
                          <a:solidFill>
                            <a:srgbClr val="1F22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la muestra.      </a:t>
                      </a:r>
                      <a:endParaRPr sz="1200">
                        <a:solidFill>
                          <a:srgbClr val="1F22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</a:tr>
              <a:tr h="171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Marketing y Comunicación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Las llamadas con una duración superior a 300 segundos (5 minutos) presentan una mayor tasa de éxito.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La tasa de conversión es más alta cuando el número de contactos por cliente se mantiene entre 1 y 3.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AutoNum type="arabicPeriod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Los clientes cuyo resultado de campaña anterior fue 'success' tienen más probabilidad de contratar un depósito (91%)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Limitar el número de contactos a un máximo de 3 por cliente.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Priorizar llamadas de mayor duración para mejorar la calidad del contacto.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Focalizar campañas en clientes con historial de respuesta positiva ('poutcome = success').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Integrar una estrategia multicanal que combine llamadas, correos electrónicos y mensajería instantánea para mejorar la experiencia del cliente. 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Llamar de 10 a 11 y de 16 a 17 preferentemente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F1F1F1"/>
                    </a:solidFill>
                  </a:tcPr>
                </a:tc>
              </a:tr>
              <a:tr h="176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Finanzas y Riesgo Crediticio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os clientes que presentan un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saldo medio anual 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más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bajo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, tienen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mayor tendencia a incumplir créditos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 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7% riesgo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alto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10% riesgo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moderado</a:t>
                      </a:r>
                      <a:endParaRPr b="1"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70% riesgo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bajo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Precios según riesgo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: tasas de interés superiores o comisiones de apertura ajustadas.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Limitar 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acceso a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créditos 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 clientes con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riesgo alto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Requerir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avales o garantías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adicionales para productos de plazo a clientes de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riesgo alto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Ofrecer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incentivos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a clientes de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riesgo moderado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por subir de decil y mantener un historial limpio.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0353F"/>
                        </a:buClr>
                        <a:buSzPts val="1200"/>
                        <a:buFont typeface="Century Gothic"/>
                        <a:buChar char="-"/>
                      </a:pP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Ofrecer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acceso preferente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a líneas de crédito o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préstamos personale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 a tasa baja para clientes de </a:t>
                      </a:r>
                      <a:r>
                        <a:rPr b="1"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riesgo bajo</a:t>
                      </a:r>
                      <a:r>
                        <a:rPr lang="es-ES" sz="1200">
                          <a:solidFill>
                            <a:srgbClr val="30353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</a:t>
                      </a:r>
                      <a:endParaRPr sz="1200">
                        <a:solidFill>
                          <a:srgbClr val="30353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43200" marB="43200" marR="54000" marL="54000">
                    <a:solidFill>
                      <a:srgbClr val="CFCFCF"/>
                    </a:solidFill>
                  </a:tcPr>
                </a:tc>
              </a:tr>
            </a:tbl>
          </a:graphicData>
        </a:graphic>
      </p:graphicFrame>
      <p:pic>
        <p:nvPicPr>
          <p:cNvPr id="308" name="Google Shape;308;p24" title="ChatGPT Image 15 may 2025, 11_19_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"/>
            <a:ext cx="12192000" cy="6857999"/>
          </a:xfrm>
          <a:custGeom>
            <a:rect b="b" l="l" r="r" t="t"/>
            <a:pathLst>
              <a:path extrusionOk="0" h="6857999" w="12192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15" name="Google Shape;315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F2229">
                  <a:alpha val="91764"/>
                </a:srgbClr>
              </a:gs>
              <a:gs pos="20000">
                <a:srgbClr val="1F2229">
                  <a:alpha val="91764"/>
                </a:srgbClr>
              </a:gs>
              <a:gs pos="100000">
                <a:srgbClr val="1F2229">
                  <a:alpha val="6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16" name="Google Shape;316;p25"/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317" name="Google Shape;317;p25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19" name="Google Shape;319;p25"/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0" name="Google Shape;320;p25"/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l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4717417" y="3059668"/>
            <a:ext cx="275716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4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</a:t>
            </a:r>
            <a:endParaRPr/>
          </a:p>
        </p:txBody>
      </p:sp>
      <p:pic>
        <p:nvPicPr>
          <p:cNvPr id="322" name="Google Shape;322;p25" title="ChatGPT Image 15 may 2025, 11_19_09.png"/>
          <p:cNvPicPr preferRelativeResize="0"/>
          <p:nvPr/>
        </p:nvPicPr>
        <p:blipFill>
          <a:blip r:embed="rId4">
            <a:alphaModFix amt="78000"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3" name="Google Shape;323;p25"/>
          <p:cNvGrpSpPr/>
          <p:nvPr/>
        </p:nvGrpSpPr>
        <p:grpSpPr>
          <a:xfrm>
            <a:off x="8250150" y="6222150"/>
            <a:ext cx="3881525" cy="585904"/>
            <a:chOff x="1894925" y="5596350"/>
            <a:chExt cx="3881525" cy="585904"/>
          </a:xfrm>
        </p:grpSpPr>
        <p:pic>
          <p:nvPicPr>
            <p:cNvPr id="324" name="Google Shape;324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94925" y="5596354"/>
              <a:ext cx="574313" cy="585900"/>
            </a:xfrm>
            <a:prstGeom prst="rect">
              <a:avLst/>
            </a:prstGeom>
            <a:gradFill>
              <a:gsLst>
                <a:gs pos="0">
                  <a:srgbClr val="1F2229">
                    <a:alpha val="91764"/>
                  </a:srgbClr>
                </a:gs>
                <a:gs pos="20000">
                  <a:srgbClr val="1F2229">
                    <a:alpha val="91764"/>
                  </a:srgbClr>
                </a:gs>
                <a:gs pos="100000">
                  <a:srgbClr val="1F2229">
                    <a:alpha val="60000"/>
                  </a:srgbClr>
                </a:gs>
              </a:gsLst>
              <a:lin ang="16200038" scaled="0"/>
            </a:gradFill>
            <a:ln>
              <a:noFill/>
            </a:ln>
          </p:spPr>
        </p:pic>
        <p:sp>
          <p:nvSpPr>
            <p:cNvPr id="325" name="Google Shape;325;p25"/>
            <p:cNvSpPr txBox="1"/>
            <p:nvPr/>
          </p:nvSpPr>
          <p:spPr>
            <a:xfrm>
              <a:off x="2469250" y="5596350"/>
              <a:ext cx="33072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– Carpeta Equipo 9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u="sng">
                  <a:solidFill>
                    <a:srgbClr val="CECECE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7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GitHub Project Board – Gestión de Tareas</a:t>
              </a:r>
              <a:endParaRPr sz="12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CECECE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SITUACIÓN GENERAL</a:t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867915" y="3585131"/>
            <a:ext cx="10456130" cy="2332800"/>
            <a:chOff x="867913" y="3748096"/>
            <a:chExt cx="10456130" cy="2332800"/>
          </a:xfrm>
        </p:grpSpPr>
        <p:sp>
          <p:nvSpPr>
            <p:cNvPr id="111" name="Google Shape;111;p15"/>
            <p:cNvSpPr/>
            <p:nvPr/>
          </p:nvSpPr>
          <p:spPr>
            <a:xfrm>
              <a:off x="642024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12" name="Google Shape;112;p15"/>
            <p:cNvGrpSpPr/>
            <p:nvPr/>
          </p:nvGrpSpPr>
          <p:grpSpPr>
            <a:xfrm>
              <a:off x="867913" y="3748096"/>
              <a:ext cx="4903800" cy="2332800"/>
              <a:chOff x="867913" y="3748096"/>
              <a:chExt cx="4903800" cy="2332800"/>
            </a:xfrm>
          </p:grpSpPr>
          <p:sp>
            <p:nvSpPr>
              <p:cNvPr id="113" name="Google Shape;113;p15"/>
              <p:cNvSpPr/>
              <p:nvPr/>
            </p:nvSpPr>
            <p:spPr>
              <a:xfrm>
                <a:off x="867913" y="3748096"/>
                <a:ext cx="4903800" cy="2332800"/>
              </a:xfrm>
              <a:prstGeom prst="rect">
                <a:avLst/>
              </a:prstGeom>
              <a:solidFill>
                <a:srgbClr val="CFCFCF">
                  <a:alpha val="2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114" name="Google Shape;114;p15"/>
              <p:cNvGrpSpPr/>
              <p:nvPr/>
            </p:nvGrpSpPr>
            <p:grpSpPr>
              <a:xfrm>
                <a:off x="2302385" y="4695369"/>
                <a:ext cx="2034933" cy="1108200"/>
                <a:chOff x="2227416" y="4365468"/>
                <a:chExt cx="2034933" cy="1108200"/>
              </a:xfrm>
            </p:grpSpPr>
            <p:sp>
              <p:nvSpPr>
                <p:cNvPr id="115" name="Google Shape;115;p15"/>
                <p:cNvSpPr txBox="1"/>
                <p:nvPr/>
              </p:nvSpPr>
              <p:spPr>
                <a:xfrm>
                  <a:off x="2346849" y="4365468"/>
                  <a:ext cx="1915500" cy="1108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72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47</a:t>
                  </a:r>
                  <a:r>
                    <a:rPr i="0" lang="es-ES" sz="7200" u="none" cap="none" strike="noStrike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rPr>
                    <a:t> %</a:t>
                  </a:r>
                  <a:endParaRPr/>
                </a:p>
              </p:txBody>
            </p:sp>
            <p:cxnSp>
              <p:nvCxnSpPr>
                <p:cNvPr id="116" name="Google Shape;116;p15"/>
                <p:cNvCxnSpPr/>
                <p:nvPr/>
              </p:nvCxnSpPr>
              <p:spPr>
                <a:xfrm>
                  <a:off x="2227416" y="4512273"/>
                  <a:ext cx="0" cy="814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30353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sp>
            <p:nvSpPr>
              <p:cNvPr id="117" name="Google Shape;117;p15"/>
              <p:cNvSpPr txBox="1"/>
              <p:nvPr/>
            </p:nvSpPr>
            <p:spPr>
              <a:xfrm>
                <a:off x="1198838" y="3956466"/>
                <a:ext cx="4242000" cy="73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KPI 1: </a:t>
                </a:r>
                <a:r>
                  <a:rPr b="1" i="0" lang="es-ES" sz="2400" u="none" cap="none" strike="noStrike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PORCENTAJE DE </a:t>
                </a:r>
                <a:r>
                  <a:rPr b="1" lang="es-ES" sz="2400">
                    <a:solidFill>
                      <a:srgbClr val="30353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CONVERSIÓN A DEPÓSITO</a:t>
                </a:r>
                <a:endParaRPr b="1"/>
              </a:p>
            </p:txBody>
          </p:sp>
        </p:grpSp>
      </p:grpSp>
      <p:grpSp>
        <p:nvGrpSpPr>
          <p:cNvPr id="118" name="Google Shape;118;p15"/>
          <p:cNvGrpSpPr/>
          <p:nvPr/>
        </p:nvGrpSpPr>
        <p:grpSpPr>
          <a:xfrm>
            <a:off x="6714065" y="3827976"/>
            <a:ext cx="4242000" cy="1847053"/>
            <a:chOff x="1198838" y="3956466"/>
            <a:chExt cx="4242000" cy="1847053"/>
          </a:xfrm>
        </p:grpSpPr>
        <p:grpSp>
          <p:nvGrpSpPr>
            <p:cNvPr id="119" name="Google Shape;119;p15"/>
            <p:cNvGrpSpPr/>
            <p:nvPr/>
          </p:nvGrpSpPr>
          <p:grpSpPr>
            <a:xfrm>
              <a:off x="1241269" y="4695319"/>
              <a:ext cx="2078567" cy="1108200"/>
              <a:chOff x="1166299" y="4365418"/>
              <a:chExt cx="2078567" cy="1108200"/>
            </a:xfrm>
          </p:grpSpPr>
          <p:sp>
            <p:nvSpPr>
              <p:cNvPr id="120" name="Google Shape;120;p15"/>
              <p:cNvSpPr txBox="1"/>
              <p:nvPr/>
            </p:nvSpPr>
            <p:spPr>
              <a:xfrm>
                <a:off x="1166299" y="4365418"/>
                <a:ext cx="19155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DEC</a:t>
                </a:r>
                <a:endParaRPr/>
              </a:p>
            </p:txBody>
          </p:sp>
          <p:cxnSp>
            <p:nvCxnSpPr>
              <p:cNvPr id="121" name="Google Shape;121;p15"/>
              <p:cNvCxnSpPr/>
              <p:nvPr/>
            </p:nvCxnSpPr>
            <p:spPr>
              <a:xfrm>
                <a:off x="3244866" y="451227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22" name="Google Shape;122;p15"/>
            <p:cNvSpPr txBox="1"/>
            <p:nvPr/>
          </p:nvSpPr>
          <p:spPr>
            <a:xfrm>
              <a:off x="1198838" y="3956466"/>
              <a:ext cx="4242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5: MES CON MAYOR CONVERSIÓN</a:t>
              </a:r>
              <a:endParaRPr b="1"/>
            </a:p>
          </p:txBody>
        </p:sp>
      </p:grpSp>
      <p:sp>
        <p:nvSpPr>
          <p:cNvPr id="123" name="Google Shape;123;p15"/>
          <p:cNvSpPr txBox="1"/>
          <p:nvPr/>
        </p:nvSpPr>
        <p:spPr>
          <a:xfrm>
            <a:off x="8985646" y="4664604"/>
            <a:ext cx="19155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91 %</a:t>
            </a:r>
            <a:endParaRPr sz="100"/>
          </a:p>
        </p:txBody>
      </p:sp>
      <p:grpSp>
        <p:nvGrpSpPr>
          <p:cNvPr id="124" name="Google Shape;124;p15"/>
          <p:cNvGrpSpPr/>
          <p:nvPr/>
        </p:nvGrpSpPr>
        <p:grpSpPr>
          <a:xfrm>
            <a:off x="425268" y="1095760"/>
            <a:ext cx="11341500" cy="2044018"/>
            <a:chOff x="726755" y="1306698"/>
            <a:chExt cx="11341500" cy="2044018"/>
          </a:xfrm>
        </p:grpSpPr>
        <p:grpSp>
          <p:nvGrpSpPr>
            <p:cNvPr id="125" name="Google Shape;125;p15"/>
            <p:cNvGrpSpPr/>
            <p:nvPr/>
          </p:nvGrpSpPr>
          <p:grpSpPr>
            <a:xfrm>
              <a:off x="3610355" y="1621216"/>
              <a:ext cx="2617398" cy="1729382"/>
              <a:chOff x="867916" y="1300608"/>
              <a:chExt cx="3352200" cy="2148300"/>
            </a:xfrm>
          </p:grpSpPr>
          <p:sp>
            <p:nvSpPr>
              <p:cNvPr id="126" name="Google Shape;126;p15"/>
              <p:cNvSpPr/>
              <p:nvPr/>
            </p:nvSpPr>
            <p:spPr>
              <a:xfrm>
                <a:off x="867916" y="1300608"/>
                <a:ext cx="3352200" cy="2148300"/>
              </a:xfrm>
              <a:prstGeom prst="rect">
                <a:avLst/>
              </a:prstGeom>
              <a:gradFill>
                <a:gsLst>
                  <a:gs pos="0">
                    <a:srgbClr val="939CAB"/>
                  </a:gs>
                  <a:gs pos="54000">
                    <a:srgbClr val="939CAB"/>
                  </a:gs>
                  <a:gs pos="100000">
                    <a:srgbClr val="667181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" name="Google Shape;127;p15"/>
              <p:cNvSpPr txBox="1"/>
              <p:nvPr/>
            </p:nvSpPr>
            <p:spPr>
              <a:xfrm>
                <a:off x="1655084" y="2434284"/>
                <a:ext cx="2015700" cy="76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2000">
                    <a:solidFill>
                      <a:schemeClr val="lt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Suscriptores a depósito</a:t>
                </a:r>
                <a:endParaRPr/>
              </a:p>
            </p:txBody>
          </p:sp>
          <p:sp>
            <p:nvSpPr>
              <p:cNvPr id="128" name="Google Shape;128;p15"/>
              <p:cNvSpPr txBox="1"/>
              <p:nvPr/>
            </p:nvSpPr>
            <p:spPr>
              <a:xfrm>
                <a:off x="1422705" y="1719348"/>
                <a:ext cx="2242500" cy="68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3600">
                    <a:solidFill>
                      <a:schemeClr val="lt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5281</a:t>
                </a:r>
                <a:endParaRPr/>
              </a:p>
            </p:txBody>
          </p:sp>
        </p:grpSp>
        <p:sp>
          <p:nvSpPr>
            <p:cNvPr id="129" name="Google Shape;129;p15"/>
            <p:cNvSpPr/>
            <p:nvPr/>
          </p:nvSpPr>
          <p:spPr>
            <a:xfrm>
              <a:off x="6524873" y="1631341"/>
              <a:ext cx="2586478" cy="1717548"/>
            </a:xfrm>
            <a:prstGeom prst="rect">
              <a:avLst/>
            </a:prstGeom>
            <a:gradFill>
              <a:gsLst>
                <a:gs pos="0">
                  <a:srgbClr val="939CAB"/>
                </a:gs>
                <a:gs pos="54000">
                  <a:srgbClr val="939CAB"/>
                </a:gs>
                <a:gs pos="100000">
                  <a:srgbClr val="667181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7564975" y="1306700"/>
              <a:ext cx="506290" cy="521982"/>
            </a:xfrm>
            <a:prstGeom prst="ellipse">
              <a:avLst/>
            </a:prstGeom>
            <a:solidFill>
              <a:srgbClr val="43CDD9"/>
            </a:soli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" name="Google Shape;131;p15"/>
            <p:cNvSpPr txBox="1"/>
            <p:nvPr/>
          </p:nvSpPr>
          <p:spPr>
            <a:xfrm>
              <a:off x="7052778" y="2585906"/>
              <a:ext cx="1573859" cy="6155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Llamadas </a:t>
              </a:r>
              <a:r>
                <a:rPr lang="es-ES" sz="2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realizadas</a:t>
              </a:r>
              <a:endParaRPr/>
            </a:p>
          </p:txBody>
        </p:sp>
        <p:sp>
          <p:nvSpPr>
            <p:cNvPr id="132" name="Google Shape;132;p15"/>
            <p:cNvSpPr txBox="1"/>
            <p:nvPr/>
          </p:nvSpPr>
          <p:spPr>
            <a:xfrm>
              <a:off x="6963778" y="2008595"/>
              <a:ext cx="1750944" cy="554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36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27957</a:t>
              </a: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4681336" y="1306705"/>
              <a:ext cx="506427" cy="522123"/>
            </a:xfrm>
            <a:prstGeom prst="ellipse">
              <a:avLst/>
            </a:prstGeom>
            <a:solidFill>
              <a:srgbClr val="43CDD9"/>
            </a:soli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26755" y="1621216"/>
              <a:ext cx="2617500" cy="1729500"/>
            </a:xfrm>
            <a:prstGeom prst="rect">
              <a:avLst/>
            </a:prstGeom>
            <a:gradFill>
              <a:gsLst>
                <a:gs pos="0">
                  <a:srgbClr val="939CAB"/>
                </a:gs>
                <a:gs pos="54000">
                  <a:srgbClr val="939CAB"/>
                </a:gs>
                <a:gs pos="100000">
                  <a:srgbClr val="667181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5" name="Google Shape;135;p15"/>
            <p:cNvSpPr txBox="1"/>
            <p:nvPr/>
          </p:nvSpPr>
          <p:spPr>
            <a:xfrm>
              <a:off x="1341376" y="2533825"/>
              <a:ext cx="1573859" cy="6155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Clientes contactados</a:t>
              </a:r>
              <a:endParaRPr/>
            </a:p>
          </p:txBody>
        </p:sp>
        <p:sp>
          <p:nvSpPr>
            <p:cNvPr id="136" name="Google Shape;136;p15"/>
            <p:cNvSpPr txBox="1"/>
            <p:nvPr/>
          </p:nvSpPr>
          <p:spPr>
            <a:xfrm>
              <a:off x="1159934" y="1958302"/>
              <a:ext cx="1750944" cy="554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36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11141</a:t>
              </a: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913039" y="1496055"/>
              <a:ext cx="244917" cy="143450"/>
            </a:xfrm>
            <a:custGeom>
              <a:rect b="b" l="l" r="r" t="t"/>
              <a:pathLst>
                <a:path extrusionOk="0" h="1162" w="2048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782268" y="1306698"/>
              <a:ext cx="506400" cy="522000"/>
            </a:xfrm>
            <a:prstGeom prst="ellipse">
              <a:avLst/>
            </a:prstGeom>
            <a:solidFill>
              <a:srgbClr val="30353F"/>
            </a:soli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9450755" y="1621216"/>
              <a:ext cx="2617500" cy="1729500"/>
            </a:xfrm>
            <a:prstGeom prst="rect">
              <a:avLst/>
            </a:prstGeom>
            <a:gradFill>
              <a:gsLst>
                <a:gs pos="0">
                  <a:srgbClr val="939CAB"/>
                </a:gs>
                <a:gs pos="54000">
                  <a:srgbClr val="939CAB"/>
                </a:gs>
                <a:gs pos="100000">
                  <a:srgbClr val="667181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" name="Google Shape;140;p15"/>
            <p:cNvSpPr txBox="1"/>
            <p:nvPr/>
          </p:nvSpPr>
          <p:spPr>
            <a:xfrm>
              <a:off x="9674075" y="2533838"/>
              <a:ext cx="227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Contactos previos por suscriptor</a:t>
              </a:r>
              <a:endParaRPr/>
            </a:p>
          </p:txBody>
        </p:sp>
        <p:sp>
          <p:nvSpPr>
            <p:cNvPr id="141" name="Google Shape;141;p15"/>
            <p:cNvSpPr txBox="1"/>
            <p:nvPr/>
          </p:nvSpPr>
          <p:spPr>
            <a:xfrm>
              <a:off x="9883934" y="1958302"/>
              <a:ext cx="17508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36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1,17</a:t>
              </a: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0637039" y="1496055"/>
              <a:ext cx="244915" cy="143449"/>
            </a:xfrm>
            <a:custGeom>
              <a:rect b="b" l="l" r="r" t="t"/>
              <a:pathLst>
                <a:path extrusionOk="0" h="1162" w="2048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0506268" y="1306698"/>
              <a:ext cx="506400" cy="522000"/>
            </a:xfrm>
            <a:prstGeom prst="ellipse">
              <a:avLst/>
            </a:prstGeom>
            <a:solidFill>
              <a:srgbClr val="30353F"/>
            </a:soli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8675" y="1183838"/>
            <a:ext cx="420375" cy="4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79125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9950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9325" y="1183850"/>
            <a:ext cx="346800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 title="ChatGPT Image 15 may 2025, 11_19_0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4861300" y="6222150"/>
            <a:ext cx="33072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– Carpeta Equipo 9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Project Board – Gestión de Tareas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281975" y="6222151"/>
            <a:ext cx="579334" cy="5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RESTO KPIs</a:t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/>
          </a:p>
        </p:txBody>
      </p:sp>
      <p:grpSp>
        <p:nvGrpSpPr>
          <p:cNvPr id="159" name="Google Shape;159;p16"/>
          <p:cNvGrpSpPr/>
          <p:nvPr/>
        </p:nvGrpSpPr>
        <p:grpSpPr>
          <a:xfrm>
            <a:off x="3094535" y="3678800"/>
            <a:ext cx="5816888" cy="2332800"/>
            <a:chOff x="867913" y="3748096"/>
            <a:chExt cx="4903800" cy="2332800"/>
          </a:xfrm>
        </p:grpSpPr>
        <p:sp>
          <p:nvSpPr>
            <p:cNvPr id="160" name="Google Shape;160;p16"/>
            <p:cNvSpPr/>
            <p:nvPr/>
          </p:nvSpPr>
          <p:spPr>
            <a:xfrm>
              <a:off x="86791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61" name="Google Shape;161;p16"/>
            <p:cNvGrpSpPr/>
            <p:nvPr/>
          </p:nvGrpSpPr>
          <p:grpSpPr>
            <a:xfrm>
              <a:off x="2302385" y="4695369"/>
              <a:ext cx="2034933" cy="1108200"/>
              <a:chOff x="2227416" y="4365468"/>
              <a:chExt cx="2034933" cy="1108200"/>
            </a:xfrm>
          </p:grpSpPr>
          <p:sp>
            <p:nvSpPr>
              <p:cNvPr id="162" name="Google Shape;162;p16"/>
              <p:cNvSpPr txBox="1"/>
              <p:nvPr/>
            </p:nvSpPr>
            <p:spPr>
              <a:xfrm>
                <a:off x="2346849" y="4365468"/>
                <a:ext cx="19155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1.17</a:t>
                </a:r>
                <a:r>
                  <a:rPr b="1" i="0" lang="es-ES" sz="72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%</a:t>
                </a:r>
                <a:endParaRPr/>
              </a:p>
            </p:txBody>
          </p:sp>
          <p:cxnSp>
            <p:nvCxnSpPr>
              <p:cNvPr id="163" name="Google Shape;163;p16"/>
              <p:cNvCxnSpPr/>
              <p:nvPr/>
            </p:nvCxnSpPr>
            <p:spPr>
              <a:xfrm>
                <a:off x="2227416" y="451227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64" name="Google Shape;164;p16"/>
            <p:cNvSpPr txBox="1"/>
            <p:nvPr/>
          </p:nvSpPr>
          <p:spPr>
            <a:xfrm>
              <a:off x="983198" y="3956465"/>
              <a:ext cx="47304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4: </a:t>
              </a:r>
              <a:r>
                <a:rPr b="1" i="0" lang="es-ES" sz="2400" u="none" cap="none" strike="noStrike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PORCENTAJE </a:t>
              </a:r>
              <a:endParaRPr b="1" i="0" sz="2400" u="none" cap="none" strike="noStrike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CONTACTOS PREVIOS SUSCRIPTORES</a:t>
              </a:r>
              <a:endParaRPr b="1"/>
            </a:p>
          </p:txBody>
        </p:sp>
      </p:grpSp>
      <p:pic>
        <p:nvPicPr>
          <p:cNvPr id="165" name="Google Shape;1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8675" y="1183838"/>
            <a:ext cx="420375" cy="4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79125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9950" y="1193350"/>
            <a:ext cx="356500" cy="3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9325" y="1183850"/>
            <a:ext cx="346800" cy="3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6"/>
          <p:cNvSpPr/>
          <p:nvPr/>
        </p:nvSpPr>
        <p:spPr>
          <a:xfrm>
            <a:off x="6420283" y="1076581"/>
            <a:ext cx="4903800" cy="2332800"/>
          </a:xfrm>
          <a:prstGeom prst="rect">
            <a:avLst/>
          </a:prstGeom>
          <a:solidFill>
            <a:srgbClr val="CFCFCF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70" name="Google Shape;170;p16"/>
          <p:cNvGrpSpPr/>
          <p:nvPr/>
        </p:nvGrpSpPr>
        <p:grpSpPr>
          <a:xfrm>
            <a:off x="867952" y="1076581"/>
            <a:ext cx="4903800" cy="2332800"/>
            <a:chOff x="867913" y="3748096"/>
            <a:chExt cx="4903800" cy="2332800"/>
          </a:xfrm>
        </p:grpSpPr>
        <p:sp>
          <p:nvSpPr>
            <p:cNvPr id="171" name="Google Shape;171;p16"/>
            <p:cNvSpPr/>
            <p:nvPr/>
          </p:nvSpPr>
          <p:spPr>
            <a:xfrm>
              <a:off x="867913" y="3748096"/>
              <a:ext cx="4903800" cy="2332800"/>
            </a:xfrm>
            <a:prstGeom prst="rect">
              <a:avLst/>
            </a:prstGeom>
            <a:solidFill>
              <a:srgbClr val="CFCFCF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72" name="Google Shape;172;p16"/>
            <p:cNvGrpSpPr/>
            <p:nvPr/>
          </p:nvGrpSpPr>
          <p:grpSpPr>
            <a:xfrm>
              <a:off x="1974960" y="4695365"/>
              <a:ext cx="2992050" cy="1108200"/>
              <a:chOff x="1899991" y="4365464"/>
              <a:chExt cx="2992050" cy="1108200"/>
            </a:xfrm>
          </p:grpSpPr>
          <p:sp>
            <p:nvSpPr>
              <p:cNvPr id="173" name="Google Shape;173;p16"/>
              <p:cNvSpPr txBox="1"/>
              <p:nvPr/>
            </p:nvSpPr>
            <p:spPr>
              <a:xfrm>
                <a:off x="2042040" y="4365464"/>
                <a:ext cx="2850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ES" sz="72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537.6 s</a:t>
                </a:r>
                <a:endParaRPr/>
              </a:p>
            </p:txBody>
          </p:sp>
          <p:cxnSp>
            <p:nvCxnSpPr>
              <p:cNvPr id="174" name="Google Shape;174;p16"/>
              <p:cNvCxnSpPr/>
              <p:nvPr/>
            </p:nvCxnSpPr>
            <p:spPr>
              <a:xfrm>
                <a:off x="1899991" y="4512323"/>
                <a:ext cx="0" cy="814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035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75" name="Google Shape;175;p16"/>
            <p:cNvSpPr txBox="1"/>
            <p:nvPr/>
          </p:nvSpPr>
          <p:spPr>
            <a:xfrm>
              <a:off x="1198838" y="3956466"/>
              <a:ext cx="4242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KPI 2: DURACI</a:t>
              </a: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ÓN MEDIA</a:t>
              </a:r>
              <a:endParaRPr b="1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2400">
                  <a:solidFill>
                    <a:srgbClr val="30353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LLAMADAS A SUSCRIPTORES</a:t>
              </a:r>
              <a:endParaRPr b="1"/>
            </a:p>
          </p:txBody>
        </p:sp>
      </p:grpSp>
      <p:cxnSp>
        <p:nvCxnSpPr>
          <p:cNvPr id="176" name="Google Shape;176;p16"/>
          <p:cNvCxnSpPr/>
          <p:nvPr/>
        </p:nvCxnSpPr>
        <p:spPr>
          <a:xfrm>
            <a:off x="7520850" y="2202859"/>
            <a:ext cx="0" cy="814500"/>
          </a:xfrm>
          <a:prstGeom prst="straightConnector1">
            <a:avLst/>
          </a:prstGeom>
          <a:noFill/>
          <a:ln cap="flat" cmpd="sng" w="9525">
            <a:solidFill>
              <a:srgbClr val="3035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7" name="Google Shape;177;p16"/>
          <p:cNvSpPr txBox="1"/>
          <p:nvPr/>
        </p:nvSpPr>
        <p:spPr>
          <a:xfrm>
            <a:off x="6714102" y="1319426"/>
            <a:ext cx="4242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KPI 3: PORCENTAJE LLAMADAS </a:t>
            </a: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MÓVIL</a:t>
            </a:r>
            <a:r>
              <a:rPr b="1" lang="es-ES" sz="24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FIJO</a:t>
            </a:r>
            <a:endParaRPr b="1"/>
          </a:p>
        </p:txBody>
      </p:sp>
      <p:sp>
        <p:nvSpPr>
          <p:cNvPr id="178" name="Google Shape;178;p16"/>
          <p:cNvSpPr txBox="1"/>
          <p:nvPr/>
        </p:nvSpPr>
        <p:spPr>
          <a:xfrm>
            <a:off x="7619750" y="1967825"/>
            <a:ext cx="292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76.9</a:t>
            </a:r>
            <a:r>
              <a:rPr b="1" lang="es-ES" sz="7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%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79" name="Google Shape;179;p16" title="ChatGPT Image 15 may 2025, 11_19_0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PREGUNTAS DE NEGOCIO</a:t>
            </a:r>
            <a:endParaRPr/>
          </a:p>
        </p:txBody>
      </p:sp>
      <p:sp>
        <p:nvSpPr>
          <p:cNvPr id="186" name="Google Shape;186;p17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/>
          </a:p>
        </p:txBody>
      </p:sp>
      <p:grpSp>
        <p:nvGrpSpPr>
          <p:cNvPr id="188" name="Google Shape;188;p17"/>
          <p:cNvGrpSpPr/>
          <p:nvPr/>
        </p:nvGrpSpPr>
        <p:grpSpPr>
          <a:xfrm>
            <a:off x="647699" y="1198014"/>
            <a:ext cx="10560816" cy="1476058"/>
            <a:chOff x="428081" y="1323159"/>
            <a:chExt cx="7583524" cy="731700"/>
          </a:xfrm>
        </p:grpSpPr>
        <p:sp>
          <p:nvSpPr>
            <p:cNvPr id="189" name="Google Shape;189;p17"/>
            <p:cNvSpPr txBox="1"/>
            <p:nvPr/>
          </p:nvSpPr>
          <p:spPr>
            <a:xfrm>
              <a:off x="428081" y="1373355"/>
              <a:ext cx="25290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FD0DB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Perfil del cliente</a:t>
              </a:r>
              <a:endParaRPr sz="3400">
                <a:solidFill>
                  <a:srgbClr val="4FD0DB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2957205" y="1323159"/>
              <a:ext cx="5054400" cy="731700"/>
            </a:xfrm>
            <a:prstGeom prst="rect">
              <a:avLst/>
            </a:prstGeom>
            <a:solidFill>
              <a:srgbClr val="4FD0DB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1" name="Google Shape;191;p17"/>
            <p:cNvSpPr txBox="1"/>
            <p:nvPr/>
          </p:nvSpPr>
          <p:spPr>
            <a:xfrm>
              <a:off x="3635828" y="1407447"/>
              <a:ext cx="4225800" cy="575400"/>
            </a:xfrm>
            <a:prstGeom prst="rect">
              <a:avLst/>
            </a:prstGeom>
            <a:solidFill>
              <a:srgbClr val="4FD0DB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¿Cuáles son los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perfiles demográficos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que muestran más propensión a contratar productos financieros?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2" name="Google Shape;192;p17"/>
          <p:cNvGrpSpPr/>
          <p:nvPr/>
        </p:nvGrpSpPr>
        <p:grpSpPr>
          <a:xfrm>
            <a:off x="381000" y="2982033"/>
            <a:ext cx="10827200" cy="1476058"/>
            <a:chOff x="260053" y="2207527"/>
            <a:chExt cx="7390076" cy="731700"/>
          </a:xfrm>
        </p:grpSpPr>
        <p:sp>
          <p:nvSpPr>
            <p:cNvPr id="193" name="Google Shape;193;p17"/>
            <p:cNvSpPr txBox="1"/>
            <p:nvPr/>
          </p:nvSpPr>
          <p:spPr>
            <a:xfrm>
              <a:off x="260053" y="2257726"/>
              <a:ext cx="25755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344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Marketing y comunicación</a:t>
              </a:r>
              <a:endParaRPr sz="3400">
                <a:solidFill>
                  <a:srgbClr val="4344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2835428" y="2207527"/>
              <a:ext cx="4814700" cy="731700"/>
            </a:xfrm>
            <a:prstGeom prst="rect">
              <a:avLst/>
            </a:prstGeom>
            <a:solidFill>
              <a:srgbClr val="9BA2AC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5" name="Google Shape;195;p17"/>
            <p:cNvSpPr txBox="1"/>
            <p:nvPr/>
          </p:nvSpPr>
          <p:spPr>
            <a:xfrm>
              <a:off x="3446559" y="2257726"/>
              <a:ext cx="4203300" cy="68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¿Qué relación hay entre el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número de contactos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realizados durante esta campaña y la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tasa de éxito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, y cómo podemos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optimizar la frecuencia de contacto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para maximizar los resultados de nuestras campañas de marketing?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6" name="Google Shape;196;p17"/>
          <p:cNvGrpSpPr/>
          <p:nvPr/>
        </p:nvGrpSpPr>
        <p:grpSpPr>
          <a:xfrm>
            <a:off x="328475" y="4759380"/>
            <a:ext cx="10879446" cy="1476058"/>
            <a:chOff x="224208" y="3088630"/>
            <a:chExt cx="7063200" cy="731700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224208" y="3138832"/>
              <a:ext cx="2490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3400">
                  <a:solidFill>
                    <a:srgbClr val="4344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Finanzas y riesgo crediticio</a:t>
              </a:r>
              <a:endParaRPr sz="3400">
                <a:solidFill>
                  <a:srgbClr val="4344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2715108" y="3088630"/>
              <a:ext cx="4572300" cy="731700"/>
            </a:xfrm>
            <a:prstGeom prst="rect">
              <a:avLst/>
            </a:prstGeom>
            <a:solidFill>
              <a:srgbClr val="30353F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9" name="Google Shape;199;p17"/>
            <p:cNvSpPr txBox="1"/>
            <p:nvPr/>
          </p:nvSpPr>
          <p:spPr>
            <a:xfrm>
              <a:off x="3306189" y="3180656"/>
              <a:ext cx="37782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¿En qué medida los clientes con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saldos más bajos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están en mayor </a:t>
              </a:r>
              <a:r>
                <a:rPr b="1"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riesgo de incumplimiento de crédito</a:t>
              </a:r>
              <a:r>
                <a:rPr lang="es-ES" sz="160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, y cómo hemos de ajustar nuestras políticas de crédito para mitigar este riesgo?</a:t>
              </a:r>
              <a:endPara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200" name="Google Shape;2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192950" y="1534525"/>
            <a:ext cx="800750" cy="7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2949" y="3295325"/>
            <a:ext cx="800750" cy="8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2950" y="5091725"/>
            <a:ext cx="714600" cy="7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7" title="ChatGPT Image 15 may 2025, 11_19_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8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10" name="Google Shape;210;p18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/>
          </a:p>
        </p:txBody>
      </p:sp>
      <p:sp>
        <p:nvSpPr>
          <p:cNvPr id="212" name="Google Shape;212;p18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3" name="Google Shape;2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8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6363" y="1456135"/>
            <a:ext cx="5133164" cy="15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975" y="1375169"/>
            <a:ext cx="4785001" cy="4904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93425" y="3619499"/>
            <a:ext cx="4436100" cy="21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9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24" name="Google Shape;224;p19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5" name="Google Shape;225;p19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/>
          </a:p>
        </p:txBody>
      </p:sp>
      <p:sp>
        <p:nvSpPr>
          <p:cNvPr id="226" name="Google Shape;226;p19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7" name="Google Shape;2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9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13722" y="1325125"/>
            <a:ext cx="6772841" cy="515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/>
          <p:nvPr/>
        </p:nvSpPr>
        <p:spPr>
          <a:xfrm>
            <a:off x="3703518" y="165381"/>
            <a:ext cx="478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PERFIL DE CLIENTE</a:t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7" name="Google Shape;237;p20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r>
            <a:endParaRPr/>
          </a:p>
        </p:txBody>
      </p:sp>
      <p:sp>
        <p:nvSpPr>
          <p:cNvPr id="238" name="Google Shape;238;p20"/>
          <p:cNvSpPr/>
          <p:nvPr/>
        </p:nvSpPr>
        <p:spPr>
          <a:xfrm flipH="1">
            <a:off x="1313" y="383169"/>
            <a:ext cx="1281512" cy="487738"/>
          </a:xfrm>
          <a:custGeom>
            <a:rect b="b" l="l" r="r" t="t"/>
            <a:pathLst>
              <a:path extrusionOk="0" h="487738" w="1281512">
                <a:moveTo>
                  <a:pt x="1281512" y="0"/>
                </a:moveTo>
                <a:lnTo>
                  <a:pt x="256995" y="0"/>
                </a:lnTo>
                <a:lnTo>
                  <a:pt x="256995" y="1323"/>
                </a:lnTo>
                <a:lnTo>
                  <a:pt x="243869" y="0"/>
                </a:lnTo>
                <a:cubicBezTo>
                  <a:pt x="109184" y="0"/>
                  <a:pt x="0" y="109184"/>
                  <a:pt x="0" y="243869"/>
                </a:cubicBezTo>
                <a:cubicBezTo>
                  <a:pt x="0" y="378554"/>
                  <a:pt x="109184" y="487738"/>
                  <a:pt x="243869" y="487738"/>
                </a:cubicBezTo>
                <a:lnTo>
                  <a:pt x="256995" y="486415"/>
                </a:lnTo>
                <a:lnTo>
                  <a:pt x="256995" y="487737"/>
                </a:lnTo>
                <a:lnTo>
                  <a:pt x="1281512" y="487737"/>
                </a:lnTo>
                <a:close/>
              </a:path>
            </a:pathLst>
          </a:custGeom>
          <a:solidFill>
            <a:srgbClr val="4FD0DB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9" name="Google Shape;2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75" y="38318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0" title="taul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79575" y="1859183"/>
            <a:ext cx="12351149" cy="4231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94432" y="1218370"/>
            <a:ext cx="870685" cy="1181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6">
            <a:alphaModFix/>
          </a:blip>
          <a:srcRect b="0" l="49576" r="28632" t="48846"/>
          <a:stretch/>
        </p:blipFill>
        <p:spPr>
          <a:xfrm>
            <a:off x="3377388" y="1283133"/>
            <a:ext cx="659604" cy="1181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0"/>
          <p:cNvPicPr preferRelativeResize="0"/>
          <p:nvPr/>
        </p:nvPicPr>
        <p:blipFill rotWithShape="1">
          <a:blip r:embed="rId6">
            <a:alphaModFix/>
          </a:blip>
          <a:srcRect b="0" l="72262" r="4308" t="48199"/>
          <a:stretch/>
        </p:blipFill>
        <p:spPr>
          <a:xfrm>
            <a:off x="5968924" y="1271598"/>
            <a:ext cx="700332" cy="1181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0"/>
          <p:cNvPicPr preferRelativeResize="0"/>
          <p:nvPr/>
        </p:nvPicPr>
        <p:blipFill rotWithShape="1">
          <a:blip r:embed="rId7">
            <a:alphaModFix/>
          </a:blip>
          <a:srcRect b="0" l="62326" r="0" t="0"/>
          <a:stretch/>
        </p:blipFill>
        <p:spPr>
          <a:xfrm>
            <a:off x="9928919" y="1297898"/>
            <a:ext cx="802249" cy="112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0"/>
          <p:cNvPicPr preferRelativeResize="0"/>
          <p:nvPr/>
        </p:nvPicPr>
        <p:blipFill rotWithShape="1">
          <a:blip r:embed="rId8">
            <a:alphaModFix/>
          </a:blip>
          <a:srcRect b="3767" l="67170" r="3367" t="54649"/>
          <a:stretch/>
        </p:blipFill>
        <p:spPr>
          <a:xfrm>
            <a:off x="8601179" y="1257311"/>
            <a:ext cx="802237" cy="11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0"/>
          <p:cNvPicPr preferRelativeResize="0"/>
          <p:nvPr/>
        </p:nvPicPr>
        <p:blipFill rotWithShape="1">
          <a:blip r:embed="rId9">
            <a:alphaModFix/>
          </a:blip>
          <a:srcRect b="52295" l="33518" r="37068" t="6084"/>
          <a:stretch/>
        </p:blipFill>
        <p:spPr>
          <a:xfrm>
            <a:off x="1912850" y="1309420"/>
            <a:ext cx="752227" cy="1129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0"/>
          <p:cNvPicPr preferRelativeResize="0"/>
          <p:nvPr/>
        </p:nvPicPr>
        <p:blipFill rotWithShape="1">
          <a:blip r:embed="rId10">
            <a:alphaModFix/>
          </a:blip>
          <a:srcRect b="11177" l="68135" r="12392" t="56129"/>
          <a:stretch/>
        </p:blipFill>
        <p:spPr>
          <a:xfrm>
            <a:off x="4602173" y="1286203"/>
            <a:ext cx="700324" cy="1175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0"/>
          <p:cNvPicPr preferRelativeResize="0"/>
          <p:nvPr/>
        </p:nvPicPr>
        <p:blipFill rotWithShape="1">
          <a:blip r:embed="rId11">
            <a:alphaModFix/>
          </a:blip>
          <a:srcRect b="0" l="14154" r="16391" t="0"/>
          <a:stretch/>
        </p:blipFill>
        <p:spPr>
          <a:xfrm>
            <a:off x="7239599" y="1260871"/>
            <a:ext cx="752226" cy="1203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0" title="ChatGPT Image 15 may 2025, 11_19_09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MARKETING Y COMUNICACIÓN</a:t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/>
          </a:p>
        </p:txBody>
      </p:sp>
      <p:sp>
        <p:nvSpPr>
          <p:cNvPr id="258" name="Google Shape;258;p21"/>
          <p:cNvSpPr/>
          <p:nvPr/>
        </p:nvSpPr>
        <p:spPr>
          <a:xfrm>
            <a:off x="1313" y="374671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9BA2AC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51" y="38475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1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1"/>
          <p:cNvSpPr txBox="1"/>
          <p:nvPr/>
        </p:nvSpPr>
        <p:spPr>
          <a:xfrm>
            <a:off x="-76200" y="4493425"/>
            <a:ext cx="39123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-ES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8426725" y="4381500"/>
            <a:ext cx="40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 txBox="1"/>
          <p:nvPr/>
        </p:nvSpPr>
        <p:spPr>
          <a:xfrm>
            <a:off x="4213825" y="4400400"/>
            <a:ext cx="412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52" y="1524000"/>
            <a:ext cx="12165155" cy="335835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265" name="Google Shape;265;p21"/>
          <p:cNvSpPr txBox="1"/>
          <p:nvPr/>
        </p:nvSpPr>
        <p:spPr>
          <a:xfrm>
            <a:off x="4167125" y="4741450"/>
            <a:ext cx="4126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Máximo de 3 contactos = punto óptimo</a:t>
            </a:r>
            <a:endParaRPr sz="13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8426725" y="4741450"/>
            <a:ext cx="368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Llamadas más largas → mayor tasa de éxito</a:t>
            </a:r>
            <a:endParaRPr sz="13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122025" y="4708825"/>
            <a:ext cx="3912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Historial de éxito previo → mayor conversión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/>
          <p:nvPr/>
        </p:nvSpPr>
        <p:spPr>
          <a:xfrm>
            <a:off x="3703518" y="165381"/>
            <a:ext cx="4785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3035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MARKETING Y COMUNICACIÓN</a:t>
            </a:r>
            <a:endParaRPr/>
          </a:p>
        </p:txBody>
      </p:sp>
      <p:sp>
        <p:nvSpPr>
          <p:cNvPr id="274" name="Google Shape;274;p22"/>
          <p:cNvSpPr/>
          <p:nvPr/>
        </p:nvSpPr>
        <p:spPr>
          <a:xfrm rot="2700000">
            <a:off x="11788487" y="6333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" name="Google Shape;275;p22"/>
          <p:cNvSpPr txBox="1"/>
          <p:nvPr/>
        </p:nvSpPr>
        <p:spPr>
          <a:xfrm>
            <a:off x="11907454" y="6481180"/>
            <a:ext cx="27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</a:t>
            </a:r>
            <a:endParaRPr/>
          </a:p>
        </p:txBody>
      </p:sp>
      <p:sp>
        <p:nvSpPr>
          <p:cNvPr id="276" name="Google Shape;276;p22"/>
          <p:cNvSpPr/>
          <p:nvPr/>
        </p:nvSpPr>
        <p:spPr>
          <a:xfrm>
            <a:off x="1313" y="374671"/>
            <a:ext cx="1281512" cy="487738"/>
          </a:xfrm>
          <a:custGeom>
            <a:rect b="b" l="l" r="r" t="t"/>
            <a:pathLst>
              <a:path extrusionOk="0" h="487738" w="1281512">
                <a:moveTo>
                  <a:pt x="0" y="0"/>
                </a:moveTo>
                <a:lnTo>
                  <a:pt x="1024517" y="0"/>
                </a:lnTo>
                <a:lnTo>
                  <a:pt x="1024517" y="1323"/>
                </a:lnTo>
                <a:lnTo>
                  <a:pt x="1037643" y="0"/>
                </a:lnTo>
                <a:cubicBezTo>
                  <a:pt x="1172328" y="0"/>
                  <a:pt x="1281512" y="109184"/>
                  <a:pt x="1281512" y="243869"/>
                </a:cubicBezTo>
                <a:cubicBezTo>
                  <a:pt x="1281512" y="378554"/>
                  <a:pt x="1172328" y="487738"/>
                  <a:pt x="1037643" y="487738"/>
                </a:cubicBezTo>
                <a:lnTo>
                  <a:pt x="1024517" y="486415"/>
                </a:lnTo>
                <a:lnTo>
                  <a:pt x="1024517" y="487737"/>
                </a:lnTo>
                <a:lnTo>
                  <a:pt x="0" y="487737"/>
                </a:lnTo>
                <a:close/>
              </a:path>
            </a:pathLst>
          </a:custGeom>
          <a:solidFill>
            <a:srgbClr val="9BA2AC"/>
          </a:solidFill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77" name="Google Shape;2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51" y="384750"/>
            <a:ext cx="487725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 title="ChatGPT Image 15 may 2025, 11_19_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6279178"/>
            <a:ext cx="624225" cy="62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 txBox="1"/>
          <p:nvPr/>
        </p:nvSpPr>
        <p:spPr>
          <a:xfrm>
            <a:off x="9012000" y="144750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7F7F7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80" name="Google Shape;28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975" y="1351901"/>
            <a:ext cx="6654150" cy="161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7925" y="3270388"/>
            <a:ext cx="5833332" cy="22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9225" y="3230150"/>
            <a:ext cx="5733650" cy="213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la oficina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